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7E6FB-BB3E-48A6-87AA-30D579F7EC23}" type="datetimeFigureOut">
              <a:rPr lang="en-AU" smtClean="0"/>
              <a:t>20/06/2020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125F-BC2C-4112-AE92-51886298FA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6840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7E6FB-BB3E-48A6-87AA-30D579F7EC23}" type="datetimeFigureOut">
              <a:rPr lang="en-AU" smtClean="0"/>
              <a:t>20/06/2020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125F-BC2C-4112-AE92-51886298FA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8519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7E6FB-BB3E-48A6-87AA-30D579F7EC23}" type="datetimeFigureOut">
              <a:rPr lang="en-AU" smtClean="0"/>
              <a:t>20/06/2020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125F-BC2C-4112-AE92-51886298FA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2817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7E6FB-BB3E-48A6-87AA-30D579F7EC23}" type="datetimeFigureOut">
              <a:rPr lang="en-AU" smtClean="0"/>
              <a:t>20/06/2020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125F-BC2C-4112-AE92-51886298FA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062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7E6FB-BB3E-48A6-87AA-30D579F7EC23}" type="datetimeFigureOut">
              <a:rPr lang="en-AU" smtClean="0"/>
              <a:t>20/06/2020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125F-BC2C-4112-AE92-51886298FA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3711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7E6FB-BB3E-48A6-87AA-30D579F7EC23}" type="datetimeFigureOut">
              <a:rPr lang="en-AU" smtClean="0"/>
              <a:t>20/06/2020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125F-BC2C-4112-AE92-51886298FA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7790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7E6FB-BB3E-48A6-87AA-30D579F7EC23}" type="datetimeFigureOut">
              <a:rPr lang="en-AU" smtClean="0"/>
              <a:t>20/06/2020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125F-BC2C-4112-AE92-51886298FA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3018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7E6FB-BB3E-48A6-87AA-30D579F7EC23}" type="datetimeFigureOut">
              <a:rPr lang="en-AU" smtClean="0"/>
              <a:t>20/06/2020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125F-BC2C-4112-AE92-51886298FA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903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7E6FB-BB3E-48A6-87AA-30D579F7EC23}" type="datetimeFigureOut">
              <a:rPr lang="en-AU" smtClean="0"/>
              <a:t>20/06/2020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125F-BC2C-4112-AE92-51886298FA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47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7E6FB-BB3E-48A6-87AA-30D579F7EC23}" type="datetimeFigureOut">
              <a:rPr lang="en-AU" smtClean="0"/>
              <a:t>20/06/2020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125F-BC2C-4112-AE92-51886298FA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7177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7E6FB-BB3E-48A6-87AA-30D579F7EC23}" type="datetimeFigureOut">
              <a:rPr lang="en-AU" smtClean="0"/>
              <a:t>20/06/2020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125F-BC2C-4112-AE92-51886298FA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384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7E6FB-BB3E-48A6-87AA-30D579F7EC23}" type="datetimeFigureOut">
              <a:rPr lang="en-AU" smtClean="0"/>
              <a:t>20/06/2020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3125F-BC2C-4112-AE92-51886298FA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634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YlYEi0PgG1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E8RA9Kw_Ia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Levers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990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77900" y="886936"/>
            <a:ext cx="95631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 far we have looked at the different components of </a:t>
            </a:r>
            <a:r>
              <a:rPr lang="en-AU" sz="2800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levers.</a:t>
            </a:r>
            <a:endParaRPr lang="en-AU" sz="28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 also three different </a:t>
            </a:r>
            <a:r>
              <a:rPr lang="en-AU" sz="2800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classes of lever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work in different ways.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3831521.2017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11450" y="3672284"/>
            <a:ext cx="6000750" cy="292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7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" y="575439"/>
            <a:ext cx="120777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All </a:t>
            </a:r>
            <a:r>
              <a:rPr lang="en-AU" sz="2800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levers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a </a:t>
            </a:r>
            <a:r>
              <a:rPr lang="en-AU" sz="2800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pivot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point, also called a </a:t>
            </a:r>
            <a:r>
              <a:rPr lang="en-AU" sz="2800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fulcrum.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 the point the lever rotates around.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 three different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classes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AU" sz="2800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levers.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They are classified based on where the </a:t>
            </a:r>
            <a:r>
              <a:rPr lang="en-AU" sz="2800" b="1" i="0" dirty="0" smtClean="0">
                <a:solidFill>
                  <a:srgbClr val="DF6612"/>
                </a:solidFill>
                <a:effectLst/>
                <a:latin typeface="Arial" panose="020B0604020202020204" pitchFamily="34" charset="0"/>
              </a:rPr>
              <a:t>effort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800" b="1" i="0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load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in relation to the </a:t>
            </a:r>
            <a:r>
              <a:rPr lang="en-AU" sz="2800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fulcrum.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Let's have a look at each class in turn.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1" i="1" dirty="0" smtClean="0">
                <a:solidFill>
                  <a:srgbClr val="DF6612"/>
                </a:solidFill>
                <a:effectLst/>
                <a:latin typeface="Arial" panose="020B0604020202020204" pitchFamily="34" charset="0"/>
              </a:rPr>
              <a:t>Effort</a:t>
            </a:r>
            <a:r>
              <a:rPr lang="en-AU" sz="28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 </a:t>
            </a:r>
            <a:r>
              <a:rPr lang="en-AU" sz="28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force</a:t>
            </a:r>
            <a:r>
              <a:rPr lang="en-AU" sz="28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applied to the lever and </a:t>
            </a:r>
            <a:r>
              <a:rPr lang="en-AU" sz="2800" b="1" i="1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load</a:t>
            </a:r>
            <a:r>
              <a:rPr lang="en-AU" sz="28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 </a:t>
            </a:r>
            <a:r>
              <a:rPr lang="en-AU" sz="28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object</a:t>
            </a:r>
            <a:r>
              <a:rPr lang="en-AU" sz="28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 are trying to lift.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523833911.3961f/1523833909295-425120830068991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4268589"/>
            <a:ext cx="4422775" cy="248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382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400" y="631736"/>
            <a:ext cx="11404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800" b="1" i="0" dirty="0" smtClean="0">
                <a:solidFill>
                  <a:srgbClr val="EA1E34"/>
                </a:solidFill>
                <a:effectLst/>
                <a:latin typeface="Arial" panose="020B0604020202020204" pitchFamily="34" charset="0"/>
              </a:rPr>
              <a:t>first class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800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lever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has its </a:t>
            </a:r>
            <a:r>
              <a:rPr lang="en-AU" sz="2800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fulcrum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between the </a:t>
            </a:r>
            <a:r>
              <a:rPr lang="en-AU" sz="2800" b="1" i="0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load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where the </a:t>
            </a:r>
            <a:r>
              <a:rPr lang="en-AU" sz="2800" b="1" i="0" dirty="0" smtClean="0">
                <a:solidFill>
                  <a:srgbClr val="DF6612"/>
                </a:solidFill>
                <a:effectLst/>
                <a:latin typeface="Arial" panose="020B0604020202020204" pitchFamily="34" charset="0"/>
              </a:rPr>
              <a:t>effort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applied.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looks like this: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524112423.417821g/1524112420530-2914509499797512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75" y="4011612"/>
            <a:ext cx="5172075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749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" y="444838"/>
            <a:ext cx="1092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can use a </a:t>
            </a:r>
            <a:r>
              <a:rPr lang="en-AU" sz="2800" b="1" i="0" dirty="0" smtClean="0">
                <a:solidFill>
                  <a:srgbClr val="EA1E34"/>
                </a:solidFill>
                <a:effectLst/>
                <a:latin typeface="Arial" panose="020B0604020202020204" pitchFamily="34" charset="0"/>
              </a:rPr>
              <a:t>first class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800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lever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 lift a heavy object.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seesaw is a great example of a </a:t>
            </a:r>
            <a:r>
              <a:rPr lang="en-AU" sz="2800" b="1" i="0" dirty="0" smtClean="0">
                <a:solidFill>
                  <a:srgbClr val="EA1E34"/>
                </a:solidFill>
                <a:effectLst/>
                <a:latin typeface="Arial" panose="020B0604020202020204" pitchFamily="34" charset="0"/>
              </a:rPr>
              <a:t>first class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800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lever.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800" b="1" i="0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weight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object pushing down is the </a:t>
            </a:r>
            <a:r>
              <a:rPr lang="en-AU" sz="2800" b="1" i="0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load.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You can lift it by pushing down on the other end, providing</a:t>
            </a:r>
            <a:r>
              <a:rPr lang="en-AU" sz="2800" b="1" i="0" dirty="0" smtClean="0">
                <a:solidFill>
                  <a:srgbClr val="DF6612"/>
                </a:solidFill>
                <a:effectLst/>
                <a:latin typeface="Arial" panose="020B0604020202020204" pitchFamily="34" charset="0"/>
              </a:rPr>
              <a:t> effort.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4189351.7338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2125" y="3429000"/>
            <a:ext cx="60007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3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400" y="584538"/>
            <a:ext cx="11404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800" b="1" i="0" dirty="0" smtClean="0">
                <a:solidFill>
                  <a:srgbClr val="34AE24"/>
                </a:solidFill>
                <a:effectLst/>
                <a:latin typeface="Arial" panose="020B0604020202020204" pitchFamily="34" charset="0"/>
              </a:rPr>
              <a:t>second class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800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lever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has its </a:t>
            </a:r>
            <a:r>
              <a:rPr lang="en-AU" sz="2800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fulcrum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at one end of the beam.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1" i="0" dirty="0" smtClean="0">
                <a:solidFill>
                  <a:srgbClr val="DF6612"/>
                </a:solidFill>
                <a:effectLst/>
                <a:latin typeface="Arial" panose="020B0604020202020204" pitchFamily="34" charset="0"/>
              </a:rPr>
              <a:t>Effort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applied to the other end, while the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800" b="1" i="0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load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positioned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between them.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looks like this: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Science/1524115938.137921g/1524115935056-2914509499797512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3897564"/>
            <a:ext cx="6702425" cy="265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030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000" y="556736"/>
            <a:ext cx="11633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wheelbarrow is an example of a </a:t>
            </a:r>
            <a:r>
              <a:rPr lang="en-AU" sz="2400" b="1" i="0" dirty="0" smtClean="0">
                <a:solidFill>
                  <a:srgbClr val="34AE24"/>
                </a:solidFill>
                <a:effectLst/>
                <a:latin typeface="Arial" panose="020B0604020202020204" pitchFamily="34" charset="0"/>
              </a:rPr>
              <a:t>second class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lever.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It's wheel is the </a:t>
            </a:r>
            <a:r>
              <a:rPr lang="en-AU" sz="2400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fulcrum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 </a:t>
            </a:r>
            <a:r>
              <a:rPr lang="en-AU" sz="2400" b="1" i="0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load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everything inside the bucket part. You apply </a:t>
            </a:r>
            <a:r>
              <a:rPr lang="en-AU" sz="2400" b="1" i="0" dirty="0" smtClean="0">
                <a:solidFill>
                  <a:srgbClr val="DF6612"/>
                </a:solidFill>
                <a:effectLst/>
                <a:latin typeface="Arial" panose="020B0604020202020204" pitchFamily="34" charset="0"/>
              </a:rPr>
              <a:t>effort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 the handles.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3508823.425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5900" y="3193256"/>
            <a:ext cx="6210300" cy="349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5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24" y="292100"/>
            <a:ext cx="10337426" cy="2143125"/>
          </a:xfrm>
          <a:prstGeom prst="rect">
            <a:avLst/>
          </a:prstGeom>
        </p:spPr>
      </p:pic>
      <p:pic>
        <p:nvPicPr>
          <p:cNvPr id="21" name="1524189457.6536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38637" y="2552700"/>
            <a:ext cx="6096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8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300" y="493236"/>
            <a:ext cx="11404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200" b="1" i="0" dirty="0" smtClean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Third class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3200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levers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their </a:t>
            </a:r>
            <a:r>
              <a:rPr lang="en-AU" sz="3200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fulcrum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at one end of the beam.</a:t>
            </a: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3200" b="1" i="0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load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located at the other end, while you apply </a:t>
            </a:r>
            <a:r>
              <a:rPr lang="en-AU" sz="3200" b="1" i="0" dirty="0" smtClean="0">
                <a:solidFill>
                  <a:srgbClr val="DF6612"/>
                </a:solidFill>
                <a:effectLst/>
                <a:latin typeface="Arial" panose="020B0604020202020204" pitchFamily="34" charset="0"/>
              </a:rPr>
              <a:t>effort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at a point between them.</a:t>
            </a:r>
            <a:endParaRPr lang="en-AU" sz="32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Science/1524170794.371341g/1524170791284-4434272779153895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693" y="3467100"/>
            <a:ext cx="8156058" cy="322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10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6100" y="481737"/>
            <a:ext cx="11277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fishing rod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great example of a </a:t>
            </a:r>
            <a:r>
              <a:rPr lang="en-AU" sz="2800" b="1" i="0" dirty="0" smtClean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third class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800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lever!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fish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caught on the end of the fishing rod acts as the </a:t>
            </a:r>
            <a:r>
              <a:rPr lang="en-AU" sz="2800" b="1" i="0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load,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base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rod acts as the </a:t>
            </a:r>
            <a:r>
              <a:rPr lang="en-AU" sz="2800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fulcrum.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person will apply </a:t>
            </a:r>
            <a:r>
              <a:rPr lang="en-AU" sz="2800" b="1" i="0" dirty="0" smtClean="0">
                <a:solidFill>
                  <a:srgbClr val="DF6612"/>
                </a:solidFill>
                <a:effectLst/>
                <a:latin typeface="Arial" panose="020B0604020202020204" pitchFamily="34" charset="0"/>
              </a:rPr>
              <a:t>effort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middle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rod to pull the fish in!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524171144.029771g/1524171141076-4434272779153895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4" y="3257625"/>
            <a:ext cx="5495925" cy="31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394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193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12" y="136524"/>
            <a:ext cx="8739188" cy="3524153"/>
          </a:xfrm>
          <a:prstGeom prst="rect">
            <a:avLst/>
          </a:prstGeom>
        </p:spPr>
      </p:pic>
      <p:pic>
        <p:nvPicPr>
          <p:cNvPr id="3" name="1523508479.2048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52800" y="3838972"/>
            <a:ext cx="5499100" cy="257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4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446038"/>
            <a:ext cx="11176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Machines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helpful because they make it easier for us to do a task.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Machines use the relationship between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force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800" b="1" i="0" dirty="0" smtClean="0">
                <a:solidFill>
                  <a:srgbClr val="E818B6"/>
                </a:solidFill>
                <a:effectLst/>
                <a:latin typeface="Arial" panose="020B0604020202020204" pitchFamily="34" charset="0"/>
              </a:rPr>
              <a:t>distance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do this. The </a:t>
            </a:r>
            <a:r>
              <a:rPr lang="en-AU" sz="2800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simple machines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include </a:t>
            </a:r>
            <a:r>
              <a:rPr lang="en-AU" sz="2800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levers</a:t>
            </a:r>
            <a:r>
              <a:rPr lang="en-AU" sz="2800" b="0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AU" sz="2800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inclined planes</a:t>
            </a:r>
            <a:r>
              <a:rPr lang="en-AU" sz="2800" b="0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AU" sz="2800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wheels</a:t>
            </a:r>
            <a:r>
              <a:rPr lang="en-AU" sz="2800" b="0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AU" sz="2800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pulleys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800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gears.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These simple machines can be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combined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make all other </a:t>
            </a:r>
            <a:r>
              <a:rPr lang="en-AU" sz="2800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machines!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1083.556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4119166"/>
            <a:ext cx="6540500" cy="273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4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47800" y="1623536"/>
            <a:ext cx="98171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Simple machines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make our lives easier.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use </a:t>
            </a:r>
            <a:r>
              <a:rPr lang="en-AU" sz="2400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simple machines,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such as </a:t>
            </a:r>
            <a:r>
              <a:rPr lang="en-AU" sz="2400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levers and pulleys,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all the time in our daily life! They use fundamental physics concepts to operate.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997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lYEi0PgG1g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73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8RA9Kw_IaE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71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3700" y="899636"/>
            <a:ext cx="11379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you want to shift a heavy load, you could use a </a:t>
            </a:r>
            <a:r>
              <a:rPr lang="en-AU" sz="2400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lever.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400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lever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plank or bar that rotates around a </a:t>
            </a:r>
            <a:r>
              <a:rPr lang="en-AU" sz="2400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pivot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sz="2400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fulcrum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cannot move.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looks like this: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www.educationperfect.com/media/content/Science/1524028721.240871f/1524028719715-692131475197385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5" y="3225800"/>
            <a:ext cx="7695540" cy="297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299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848836"/>
            <a:ext cx="109855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800" b="1" i="0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load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will be at one end of the plank, and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force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effort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will be applied to the other end to lift the </a:t>
            </a:r>
            <a:r>
              <a:rPr lang="en-AU" sz="2800" b="1" i="0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load.</a:t>
            </a:r>
            <a:endParaRPr lang="en-AU" sz="28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seesaw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an example of a </a:t>
            </a:r>
            <a:r>
              <a:rPr lang="en-AU" sz="2800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lever.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3508529.1987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3300" y="3060700"/>
            <a:ext cx="2743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5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1056839"/>
            <a:ext cx="109982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Simple </a:t>
            </a:r>
            <a:r>
              <a:rPr lang="en-AU" sz="2800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levers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reduce the amount of </a:t>
            </a:r>
            <a:r>
              <a:rPr lang="en-AU" sz="2800" b="1" i="0" dirty="0" smtClean="0">
                <a:solidFill>
                  <a:srgbClr val="DF6612"/>
                </a:solidFill>
                <a:effectLst/>
                <a:latin typeface="Arial" panose="020B0604020202020204" pitchFamily="34" charset="0"/>
              </a:rPr>
              <a:t>work.</a:t>
            </a:r>
            <a:endParaRPr lang="en-AU" sz="28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physics we use the term </a:t>
            </a:r>
            <a:r>
              <a:rPr lang="en-AU" sz="2800" b="1" i="0" dirty="0" smtClean="0">
                <a:solidFill>
                  <a:srgbClr val="DF6612"/>
                </a:solidFill>
                <a:effectLst/>
                <a:latin typeface="Arial" panose="020B0604020202020204" pitchFamily="34" charset="0"/>
              </a:rPr>
              <a:t>work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little differently. It means the amount of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force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used to move an object a certain </a:t>
            </a:r>
            <a:r>
              <a:rPr lang="en-AU" sz="2800" b="1" i="0" dirty="0" smtClean="0">
                <a:solidFill>
                  <a:srgbClr val="E818B6"/>
                </a:solidFill>
                <a:effectLst/>
                <a:latin typeface="Arial" panose="020B0604020202020204" pitchFamily="34" charset="0"/>
              </a:rPr>
              <a:t>distance.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we use a </a:t>
            </a:r>
            <a:r>
              <a:rPr lang="en-AU" sz="2800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lever,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further away from the </a:t>
            </a:r>
            <a:r>
              <a:rPr lang="en-AU" sz="2800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fulcrum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force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applied, the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easier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is to lift the </a:t>
            </a:r>
            <a:r>
              <a:rPr lang="en-AU" sz="2800" b="1" i="0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load.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439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40</Words>
  <Application>Microsoft Office PowerPoint</Application>
  <PresentationFormat>Widescreen</PresentationFormat>
  <Paragraphs>49</Paragraphs>
  <Slides>19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Levers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Levers</dc:title>
  <dc:creator>Joseph D'cruz</dc:creator>
  <cp:lastModifiedBy>Joseph D'cruz</cp:lastModifiedBy>
  <cp:revision>2</cp:revision>
  <dcterms:created xsi:type="dcterms:W3CDTF">2020-06-20T09:19:34Z</dcterms:created>
  <dcterms:modified xsi:type="dcterms:W3CDTF">2020-06-20T10:11:49Z</dcterms:modified>
</cp:coreProperties>
</file>